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1"/>
  </p:notesMasterIdLst>
  <p:handoutMasterIdLst>
    <p:handoutMasterId r:id="rId12"/>
  </p:handoutMasterIdLst>
  <p:sldIdLst>
    <p:sldId id="256" r:id="rId2"/>
    <p:sldId id="302" r:id="rId3"/>
    <p:sldId id="303" r:id="rId4"/>
    <p:sldId id="304" r:id="rId5"/>
    <p:sldId id="305" r:id="rId6"/>
    <p:sldId id="306" r:id="rId7"/>
    <p:sldId id="307" r:id="rId8"/>
    <p:sldId id="308" r:id="rId9"/>
    <p:sldId id="558"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6182" autoAdjust="0"/>
  </p:normalViewPr>
  <p:slideViewPr>
    <p:cSldViewPr showGuides="1">
      <p:cViewPr varScale="1">
        <p:scale>
          <a:sx n="63" d="100"/>
          <a:sy n="63" d="100"/>
        </p:scale>
        <p:origin x="668" y="6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3/7/2022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3/7/2022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3/7/2022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3/7/2022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3/7/2022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3/7/2022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3/7/2022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3/7/2022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3/7/2022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3/7/2022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3/7/2022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3/7/2022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3/7/2022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3/7/2022</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6612" y="762001"/>
            <a:ext cx="6920824" cy="6096000"/>
          </a:xfrm>
        </p:spPr>
        <p:txBody>
          <a:bodyPr>
            <a:normAutofit fontScale="90000"/>
          </a:bodyPr>
          <a:lstStyle/>
          <a:p>
            <a:pPr algn="ctr">
              <a:lnSpc>
                <a:spcPct val="100000"/>
              </a:lnSpc>
              <a:spcBef>
                <a:spcPts val="267"/>
              </a:spcBef>
              <a:tabLst>
                <a:tab pos="0" algn="l"/>
                <a:tab pos="1218895" algn="l"/>
                <a:tab pos="2437790" algn="l"/>
                <a:tab pos="3656686" algn="l"/>
                <a:tab pos="4875581" algn="l"/>
                <a:tab pos="6094476" algn="l"/>
                <a:tab pos="7313371" algn="l"/>
                <a:tab pos="8532266" algn="l"/>
                <a:tab pos="9751162" algn="l"/>
                <a:tab pos="10970057" algn="l"/>
                <a:tab pos="12188952" algn="l"/>
                <a:tab pos="13407847" algn="l"/>
              </a:tabLst>
              <a:defRPr/>
            </a:pPr>
            <a:r>
              <a:rPr lang="en-US" sz="6700" b="1" dirty="0">
                <a:solidFill>
                  <a:srgbClr val="FFFF00"/>
                </a:solidFill>
                <a:effectLst>
                  <a:outerShdw blurRad="38100" dist="38100" dir="2700000" algn="tl">
                    <a:srgbClr val="000000">
                      <a:alpha val="43137"/>
                    </a:srgbClr>
                  </a:outerShdw>
                </a:effectLst>
              </a:rPr>
              <a:t>Research Methodology</a:t>
            </a:r>
            <a:br>
              <a:rPr lang="en-US" dirty="0"/>
            </a:br>
            <a:r>
              <a:rPr lang="en-US" sz="4799" b="1" dirty="0">
                <a:solidFill>
                  <a:schemeClr val="tx1"/>
                </a:solidFill>
                <a:effectLst>
                  <a:outerShdw blurRad="38100" dist="38100" dir="2700000" algn="tl">
                    <a:srgbClr val="000000">
                      <a:alpha val="43137"/>
                    </a:srgbClr>
                  </a:outerShdw>
                </a:effectLst>
                <a:cs typeface="Akhbar MT" pitchFamily="2" charset="-78"/>
              </a:rPr>
              <a:t>M.Sc. Degree</a:t>
            </a:r>
            <a:br>
              <a:rPr lang="en-US" sz="4799" b="1" dirty="0">
                <a:solidFill>
                  <a:schemeClr val="tx1"/>
                </a:solidFill>
                <a:effectLst>
                  <a:outerShdw blurRad="38100" dist="38100" dir="2700000" algn="tl">
                    <a:srgbClr val="000000">
                      <a:alpha val="43137"/>
                    </a:srgbClr>
                  </a:outerShdw>
                </a:effectLst>
                <a:cs typeface="Akhbar MT" pitchFamily="2" charset="-78"/>
              </a:rPr>
            </a:br>
            <a:r>
              <a:rPr lang="en-US" sz="2666" b="1" dirty="0">
                <a:solidFill>
                  <a:schemeClr val="tx1"/>
                </a:solidFill>
                <a:effectLst>
                  <a:outerShdw blurRad="38100" dist="38100" dir="2700000" algn="tl">
                    <a:srgbClr val="000000">
                      <a:alpha val="43137"/>
                    </a:srgbClr>
                  </a:outerShdw>
                </a:effectLst>
                <a:cs typeface="Akhbar MT" pitchFamily="2" charset="-78"/>
              </a:rPr>
              <a:t>2021-2022</a:t>
            </a:r>
            <a:br>
              <a:rPr lang="en-US" sz="4799" b="1" dirty="0">
                <a:solidFill>
                  <a:schemeClr val="accent6">
                    <a:lumMod val="20000"/>
                    <a:lumOff val="80000"/>
                  </a:schemeClr>
                </a:solidFill>
                <a:effectLst>
                  <a:outerShdw blurRad="38100" dist="38100" dir="2700000" algn="tl">
                    <a:srgbClr val="000000">
                      <a:alpha val="43137"/>
                    </a:srgbClr>
                  </a:outerShdw>
                </a:effectLst>
                <a:cs typeface="Akhbar MT" pitchFamily="2" charset="-78"/>
              </a:rPr>
            </a:br>
            <a:br>
              <a:rPr lang="en-US" sz="4799" b="1" dirty="0">
                <a:solidFill>
                  <a:schemeClr val="accent6">
                    <a:lumMod val="20000"/>
                    <a:lumOff val="80000"/>
                  </a:schemeClr>
                </a:solidFill>
                <a:effectLst>
                  <a:outerShdw blurRad="38100" dist="38100" dir="2700000" algn="tl">
                    <a:srgbClr val="000000">
                      <a:alpha val="43137"/>
                    </a:srgbClr>
                  </a:outerShdw>
                </a:effectLst>
                <a:cs typeface="Akhbar MT" pitchFamily="2" charset="-78"/>
              </a:rPr>
            </a:br>
            <a:r>
              <a:rPr lang="en-GB" sz="3100" b="1" dirty="0" err="1">
                <a:effectLst>
                  <a:outerShdw blurRad="38100" dist="38100" dir="2700000" algn="tl">
                    <a:srgbClr val="000000">
                      <a:alpha val="43137"/>
                    </a:srgbClr>
                  </a:outerShdw>
                </a:effectLst>
                <a:latin typeface="Amerigo BT" pitchFamily="34" charset="0"/>
              </a:rPr>
              <a:t>Prof.Dr</a:t>
            </a:r>
            <a:r>
              <a:rPr lang="en-GB" sz="3100" b="1" dirty="0">
                <a:effectLst>
                  <a:outerShdw blurRad="38100" dist="38100" dir="2700000" algn="tl">
                    <a:srgbClr val="000000">
                      <a:alpha val="43137"/>
                    </a:srgbClr>
                  </a:outerShdw>
                </a:effectLst>
                <a:latin typeface="Amerigo BT" pitchFamily="34" charset="0"/>
              </a:rPr>
              <a:t>. Abbas H. </a:t>
            </a:r>
            <a:r>
              <a:rPr lang="en-GB" sz="3100" b="1" dirty="0" err="1">
                <a:effectLst>
                  <a:outerShdw blurRad="38100" dist="38100" dir="2700000" algn="tl">
                    <a:srgbClr val="000000">
                      <a:alpha val="43137"/>
                    </a:srgbClr>
                  </a:outerShdw>
                </a:effectLst>
                <a:latin typeface="Amerigo BT" pitchFamily="34" charset="0"/>
              </a:rPr>
              <a:t>Alasadi</a:t>
            </a:r>
            <a:br>
              <a:rPr lang="en-GB" sz="3100" dirty="0">
                <a:effectLst>
                  <a:outerShdw blurRad="38100" dist="38100" dir="2700000" algn="tl">
                    <a:srgbClr val="000000">
                      <a:alpha val="43137"/>
                    </a:srgbClr>
                  </a:outerShdw>
                </a:effectLst>
                <a:latin typeface="Amerigo BT" pitchFamily="34" charset="0"/>
              </a:rPr>
            </a:br>
            <a:r>
              <a:rPr lang="en-GB" sz="2200" dirty="0">
                <a:effectLst>
                  <a:outerShdw blurRad="38100" dist="38100" dir="2700000" algn="tl">
                    <a:srgbClr val="000000">
                      <a:alpha val="43137"/>
                    </a:srgbClr>
                  </a:outerShdw>
                </a:effectLst>
                <a:latin typeface="Amerigo BT" pitchFamily="34" charset="0"/>
              </a:rPr>
              <a:t>Email : abbashh2002@gmail.com</a:t>
            </a:r>
            <a:br>
              <a:rPr lang="en-GB" sz="3100" dirty="0">
                <a:effectLst>
                  <a:outerShdw blurRad="38100" dist="38100" dir="2700000" algn="tl">
                    <a:srgbClr val="000000">
                      <a:alpha val="43137"/>
                    </a:srgbClr>
                  </a:outerShdw>
                </a:effectLst>
                <a:latin typeface="Amerigo BT" pitchFamily="34" charset="0"/>
              </a:rPr>
            </a:br>
            <a:br>
              <a:rPr lang="en-US" sz="3100" b="1" dirty="0">
                <a:effectLst>
                  <a:outerShdw blurRad="38100" dist="38100" dir="2700000" algn="tl">
                    <a:srgbClr val="000000">
                      <a:alpha val="43137"/>
                    </a:srgbClr>
                  </a:outerShdw>
                </a:effectLst>
                <a:cs typeface="Akhbar MT" pitchFamily="2" charset="-78"/>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University of </a:t>
            </a:r>
            <a:r>
              <a:rPr lang="en-US" sz="2000" b="1" dirty="0" err="1">
                <a:ln/>
                <a:solidFill>
                  <a:srgbClr val="FF0000"/>
                </a:solidFill>
                <a:latin typeface="Arial Black" panose="020B0A04020102020204" pitchFamily="34" charset="0"/>
                <a:ea typeface="Microsoft YaHei" pitchFamily="34" charset="-122"/>
                <a:cs typeface="Aharoni" panose="02010803020104030203" pitchFamily="2" charset="-79"/>
              </a:rPr>
              <a:t>Basrah</a:t>
            </a:r>
            <a:b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College of Information Technology</a:t>
            </a:r>
            <a:b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Computer Information System Department</a:t>
            </a:r>
            <a:br>
              <a:rPr lang="ar-SA" sz="11730" b="1" dirty="0">
                <a:ln w="17780" cmpd="sng">
                  <a:solidFill>
                    <a:srgbClr val="FFFFFF"/>
                  </a:solidFill>
                  <a:prstDash val="solid"/>
                  <a:miter lim="800000"/>
                </a:ln>
                <a:solidFill>
                  <a:srgbClr val="FF0000"/>
                </a:solidFill>
                <a:effectLst>
                  <a:glow rad="101600">
                    <a:schemeClr val="accent3">
                      <a:satMod val="175000"/>
                      <a:alpha val="40000"/>
                    </a:schemeClr>
                  </a:glow>
                  <a:outerShdw blurRad="50800" algn="tl" rotWithShape="0">
                    <a:srgbClr val="000000"/>
                  </a:outerShdw>
                </a:effectLst>
                <a:latin typeface="Amerigo BT" pitchFamily="34" charset="0"/>
                <a:cs typeface="PT Bold Heading" pitchFamily="2" charset="-78"/>
              </a:rPr>
            </a:br>
            <a:endParaRPr lang="en-US" dirty="0"/>
          </a:p>
        </p:txBody>
      </p:sp>
      <p:pic>
        <p:nvPicPr>
          <p:cNvPr id="4" name="Picture 3">
            <a:extLst>
              <a:ext uri="{FF2B5EF4-FFF2-40B4-BE49-F238E27FC236}">
                <a16:creationId xmlns:a16="http://schemas.microsoft.com/office/drawing/2014/main" id="{91355D9C-E332-4452-8427-58DF6F6B9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0696" y="-31411"/>
            <a:ext cx="1936411" cy="1936411"/>
          </a:xfrm>
          <a:prstGeom prst="ellipse">
            <a:avLst/>
          </a:prstGeom>
          <a:ln>
            <a:noFill/>
          </a:ln>
          <a:effectLst>
            <a:softEdge rad="112500"/>
          </a:effectLst>
        </p:spPr>
      </p:pic>
      <p:sp>
        <p:nvSpPr>
          <p:cNvPr id="5" name="TextBox 4">
            <a:extLst>
              <a:ext uri="{FF2B5EF4-FFF2-40B4-BE49-F238E27FC236}">
                <a16:creationId xmlns:a16="http://schemas.microsoft.com/office/drawing/2014/main" id="{D6BE0B0E-EB76-49EA-9107-4D2B90144BEC}"/>
              </a:ext>
            </a:extLst>
          </p:cNvPr>
          <p:cNvSpPr txBox="1"/>
          <p:nvPr/>
        </p:nvSpPr>
        <p:spPr>
          <a:xfrm>
            <a:off x="303212" y="149703"/>
            <a:ext cx="1447800" cy="461665"/>
          </a:xfrm>
          <a:prstGeom prst="rect">
            <a:avLst/>
          </a:prstGeom>
          <a:noFill/>
        </p:spPr>
        <p:txBody>
          <a:bodyPr wrap="square">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 3</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a:r>
              <a:rPr lang="en-US" sz="3600" b="1" dirty="0"/>
              <a:t>Criteria of Good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85000" lnSpcReduction="10000"/>
          </a:bodyPr>
          <a:lstStyle/>
          <a:p>
            <a:pPr marL="342900" indent="-342900" algn="just">
              <a:lnSpc>
                <a:spcPct val="100000"/>
              </a:lnSpc>
              <a:spcBef>
                <a:spcPts val="1200"/>
              </a:spcBef>
              <a:buFont typeface="+mj-lt"/>
              <a:buAutoNum type="arabicPeriod"/>
            </a:pPr>
            <a:r>
              <a:rPr lang="en-US" sz="2000" dirty="0"/>
              <a:t>The purpose of the research is clearly defined. A research study with clearly defined purpose finds a wider acceptance and acknowledgement within the research community.</a:t>
            </a:r>
          </a:p>
          <a:p>
            <a:pPr marL="342900" indent="-342900" algn="just">
              <a:lnSpc>
                <a:spcPct val="100000"/>
              </a:lnSpc>
              <a:spcBef>
                <a:spcPts val="1200"/>
              </a:spcBef>
              <a:buFont typeface="+mj-lt"/>
              <a:buAutoNum type="arabicPeriod"/>
            </a:pPr>
            <a:r>
              <a:rPr lang="en-US" sz="2000" dirty="0"/>
              <a:t>The research method should be defined in a clear manner with sufficient detail. This will allow the repetition of the study in future for further advancement, while maintaining the continuity of what has been done in the past.</a:t>
            </a:r>
          </a:p>
          <a:p>
            <a:pPr marL="342900" indent="-342900" algn="just">
              <a:lnSpc>
                <a:spcPct val="100000"/>
              </a:lnSpc>
              <a:spcBef>
                <a:spcPts val="1200"/>
              </a:spcBef>
              <a:buFont typeface="+mj-lt"/>
              <a:buAutoNum type="arabicPeriod"/>
            </a:pPr>
            <a:r>
              <a:rPr lang="en-US" sz="2000" dirty="0"/>
              <a:t>Any limitations and assumptions made by the researcher during the course of the study should be clearly highlighted in the research. This will support the findings of the research study, in case someone tries to validate the study findings</a:t>
            </a:r>
          </a:p>
          <a:p>
            <a:pPr marL="342900" indent="-342900" algn="just">
              <a:buFont typeface="+mj-lt"/>
              <a:buAutoNum type="arabicPeriod" startAt="4"/>
            </a:pPr>
            <a:r>
              <a:rPr lang="en-US" sz="2000" dirty="0"/>
              <a:t>As far as possible, the research design should be planned in a way that the results generated are as objective as possible. This will provide an easier understanding about the findings of the research.</a:t>
            </a:r>
          </a:p>
          <a:p>
            <a:pPr marL="342900" indent="-342900" algn="just">
              <a:buFont typeface="+mj-lt"/>
              <a:buAutoNum type="arabicPeriod" startAt="4"/>
            </a:pPr>
            <a:r>
              <a:rPr lang="en-US" sz="2000" dirty="0"/>
              <a:t>There should be sufficient data to investigate the research topic. And the researcher should carefully check the reliability and validity of the data.</a:t>
            </a:r>
          </a:p>
          <a:p>
            <a:pPr marL="342900" indent="-342900" algn="just">
              <a:buFont typeface="+mj-lt"/>
              <a:buAutoNum type="arabicPeriod" startAt="4"/>
            </a:pPr>
            <a:r>
              <a:rPr lang="en-US" sz="2000" dirty="0"/>
              <a:t>In order to deliver a good research, a researcher should confine the conclusions to those justified by the data.</a:t>
            </a:r>
          </a:p>
          <a:p>
            <a:pPr marL="342900" indent="-342900" algn="just">
              <a:buFont typeface="+mj-lt"/>
              <a:buAutoNum type="arabicPeriod" startAt="4"/>
            </a:pPr>
            <a:r>
              <a:rPr lang="en-US" sz="2000" dirty="0"/>
              <a:t>A good research depends a great deal on the integrity and commitment of the researcher.</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7458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a:r>
              <a:rPr lang="en-US" sz="3600" b="1" dirty="0"/>
              <a:t>Requirements of a Good Research</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lnSpcReduction="10000"/>
          </a:bodyPr>
          <a:lstStyle/>
          <a:p>
            <a:pPr marL="342900" indent="-342900" algn="just">
              <a:lnSpc>
                <a:spcPct val="100000"/>
              </a:lnSpc>
              <a:spcBef>
                <a:spcPts val="600"/>
              </a:spcBef>
              <a:buFont typeface="+mj-lt"/>
              <a:buAutoNum type="arabicPeriod"/>
            </a:pPr>
            <a:r>
              <a:rPr lang="en-US" sz="1800" b="1" dirty="0"/>
              <a:t>Systematic</a:t>
            </a:r>
            <a:r>
              <a:rPr lang="en-US" sz="1800" dirty="0"/>
              <a:t>: A research proceeds through a series of steps and stages. It follows a logical flow which must be understood by the researcher.</a:t>
            </a:r>
          </a:p>
          <a:p>
            <a:pPr marL="342900" indent="-342900" algn="just">
              <a:lnSpc>
                <a:spcPct val="100000"/>
              </a:lnSpc>
              <a:spcBef>
                <a:spcPts val="600"/>
              </a:spcBef>
              <a:buFont typeface="+mj-lt"/>
              <a:buAutoNum type="arabicPeriod"/>
            </a:pPr>
            <a:r>
              <a:rPr lang="en-US" sz="1800" b="1" dirty="0"/>
              <a:t>Accurate</a:t>
            </a:r>
            <a:r>
              <a:rPr lang="en-US" sz="1800" dirty="0"/>
              <a:t>: Research emphasizes the importance of correspondence between what you say, you have observed and what has actually occurred.</a:t>
            </a:r>
          </a:p>
          <a:p>
            <a:pPr marL="342900" indent="-342900" algn="just">
              <a:lnSpc>
                <a:spcPct val="100000"/>
              </a:lnSpc>
              <a:spcBef>
                <a:spcPts val="600"/>
              </a:spcBef>
              <a:buFont typeface="+mj-lt"/>
              <a:buAutoNum type="arabicPeriod"/>
            </a:pPr>
            <a:r>
              <a:rPr lang="en-US" sz="1800" b="1" dirty="0"/>
              <a:t>Precise:</a:t>
            </a:r>
            <a:r>
              <a:rPr lang="en-US" sz="1800" dirty="0"/>
              <a:t>  A research aims at estimating the exact amount of the event that has occurred  or may yet  to occur.  Statistics is useful if you quantify the incidence of the event being observed. Quantitative method is used if the researcher is interested in characterizing the event.</a:t>
            </a:r>
          </a:p>
          <a:p>
            <a:pPr marL="342900" indent="-342900" algn="just">
              <a:lnSpc>
                <a:spcPct val="100000"/>
              </a:lnSpc>
              <a:spcBef>
                <a:spcPts val="600"/>
              </a:spcBef>
              <a:buFont typeface="+mj-lt"/>
              <a:buAutoNum type="arabicPeriod"/>
            </a:pPr>
            <a:r>
              <a:rPr lang="en-US" sz="1800" b="1" dirty="0"/>
              <a:t>Recorded</a:t>
            </a:r>
            <a:r>
              <a:rPr lang="en-US" sz="1800" dirty="0"/>
              <a:t>:  Observations must be recorded. Documentation ensures that other researchers of interested parties will be able to check the validity of the method applied for a particular investigation and the quality of the results obtained.</a:t>
            </a:r>
          </a:p>
          <a:p>
            <a:pPr marL="342900" indent="-342900" algn="just">
              <a:lnSpc>
                <a:spcPct val="100000"/>
              </a:lnSpc>
              <a:spcBef>
                <a:spcPts val="600"/>
              </a:spcBef>
              <a:buFont typeface="+mj-lt"/>
              <a:buAutoNum type="arabicPeriod"/>
            </a:pPr>
            <a:r>
              <a:rPr lang="en-US" sz="1800" b="1" dirty="0"/>
              <a:t>Objective</a:t>
            </a:r>
            <a:r>
              <a:rPr lang="en-US" sz="1800" dirty="0"/>
              <a:t>:  One’s observations must not be influenced by personal preferences, prejudices, biases, attitudes and feelings. Scientific research is undertaken through an assessment of what is rather than what ought to be. Subjective influences may take place especially when dealing with human behavior.</a:t>
            </a:r>
          </a:p>
          <a:p>
            <a:pPr marL="342900" indent="-342900" algn="just">
              <a:lnSpc>
                <a:spcPct val="100000"/>
              </a:lnSpc>
              <a:spcBef>
                <a:spcPts val="600"/>
              </a:spcBef>
              <a:buFont typeface="+mj-lt"/>
              <a:buAutoNum type="arabicPeriod"/>
            </a:pPr>
            <a:r>
              <a:rPr lang="en-US" sz="1800" b="1" dirty="0"/>
              <a:t>Controlled conditions</a:t>
            </a:r>
            <a:r>
              <a:rPr lang="en-US" sz="1800" dirty="0"/>
              <a:t>:  Conditions are controlled to eliminate other factors or variables that might intrude into the observation of the major factors variables to be investigated.</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3</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69981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a:r>
              <a:rPr lang="en-US" sz="3600" b="1" dirty="0"/>
              <a:t>Qualities of a Good Researcher</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285750" indent="-285750" algn="just">
              <a:buFont typeface="Wingdings" panose="05000000000000000000" pitchFamily="2" charset="2"/>
              <a:buChar char="q"/>
            </a:pPr>
            <a:r>
              <a:rPr lang="en-US" sz="2000" b="1" dirty="0"/>
              <a:t>Be curious (</a:t>
            </a:r>
            <a:r>
              <a:rPr lang="ar-IQ" sz="2000" b="1" dirty="0"/>
              <a:t>كُن فضولي</a:t>
            </a:r>
            <a:r>
              <a:rPr lang="en-US" sz="2000" b="1" dirty="0"/>
              <a:t>):</a:t>
            </a:r>
            <a:r>
              <a:rPr lang="en-US" sz="2000" dirty="0"/>
              <a:t> raises questions to find answer, and continues to read the related literature.  As the problem becomes clear he formulates and tests hypotheses which may be accepted or rejected.  The result of the hypothesis depends on the analysis of data he gathers.</a:t>
            </a:r>
          </a:p>
          <a:p>
            <a:pPr marL="285750" indent="-285750" algn="just">
              <a:buFont typeface="Wingdings" panose="05000000000000000000" pitchFamily="2" charset="2"/>
              <a:buChar char="q"/>
            </a:pPr>
            <a:r>
              <a:rPr lang="en-US" sz="2000" b="1" dirty="0"/>
              <a:t>Be observant (</a:t>
            </a:r>
            <a:r>
              <a:rPr lang="ar-IQ" sz="2000" b="1" dirty="0"/>
              <a:t>كُن ملتزماً</a:t>
            </a:r>
            <a:r>
              <a:rPr lang="en-US" sz="2000" b="1" dirty="0"/>
              <a:t>):</a:t>
            </a:r>
            <a:r>
              <a:rPr lang="en-US" sz="2000" dirty="0"/>
              <a:t> pay attention to what occurs during your investigations. Note both what occurs and what does not occur.</a:t>
            </a:r>
          </a:p>
          <a:p>
            <a:pPr marL="285750" indent="-285750" algn="just">
              <a:buFont typeface="Wingdings" panose="05000000000000000000" pitchFamily="2" charset="2"/>
              <a:buChar char="q"/>
            </a:pPr>
            <a:r>
              <a:rPr lang="en-US" sz="2000" b="1" dirty="0"/>
              <a:t>Be thorough (</a:t>
            </a:r>
            <a:r>
              <a:rPr lang="ar-IQ" sz="2000" b="1" dirty="0"/>
              <a:t>كُن دقيقاً</a:t>
            </a:r>
            <a:r>
              <a:rPr lang="en-US" sz="2000" b="1" dirty="0"/>
              <a:t>):</a:t>
            </a:r>
            <a:r>
              <a:rPr lang="en-US" sz="2000" dirty="0"/>
              <a:t> keep looking when it comes to prior work. Test the boundaries of your current work. Ask the question often: “What else?”</a:t>
            </a:r>
          </a:p>
          <a:p>
            <a:pPr marL="285750" indent="-285750" algn="just">
              <a:buFont typeface="Wingdings" panose="05000000000000000000" pitchFamily="2" charset="2"/>
              <a:buChar char="q"/>
            </a:pPr>
            <a:r>
              <a:rPr lang="en-US" sz="2000" b="1" dirty="0"/>
              <a:t>Be imaginative (</a:t>
            </a:r>
            <a:r>
              <a:rPr lang="ar-IQ" sz="2000" b="1" dirty="0"/>
              <a:t>كُن مبدعاً</a:t>
            </a:r>
            <a:r>
              <a:rPr lang="en-US" sz="2000" b="1" dirty="0"/>
              <a:t>):</a:t>
            </a:r>
            <a:r>
              <a:rPr lang="en-US" sz="2000" dirty="0"/>
              <a:t> what other things might be relevant? Look for connections outside the normal ones.</a:t>
            </a:r>
          </a:p>
          <a:p>
            <a:pPr marL="285750" indent="-285750" algn="just">
              <a:buFont typeface="Wingdings" panose="05000000000000000000" pitchFamily="2" charset="2"/>
              <a:buChar char="q"/>
            </a:pPr>
            <a:r>
              <a:rPr lang="en-US" sz="2000" b="1" dirty="0"/>
              <a:t>Be innovative (</a:t>
            </a:r>
            <a:r>
              <a:rPr lang="ar-IQ" sz="2000" b="1" dirty="0"/>
              <a:t>كُن مبتكراً</a:t>
            </a:r>
            <a:r>
              <a:rPr lang="en-US" sz="2000" b="1" dirty="0"/>
              <a:t>):</a:t>
            </a:r>
            <a:r>
              <a:rPr lang="en-US" sz="2000" dirty="0"/>
              <a:t> What novel approaches might you use?</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4</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4021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a:r>
              <a:rPr lang="en-US" sz="3600" b="1" dirty="0"/>
              <a:t>Qualities of a Good Researcher</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285750" indent="-285750" algn="just">
              <a:lnSpc>
                <a:spcPct val="100000"/>
              </a:lnSpc>
              <a:spcBef>
                <a:spcPts val="600"/>
              </a:spcBef>
              <a:buFont typeface="Wingdings" panose="05000000000000000000" pitchFamily="2" charset="2"/>
              <a:buChar char="q"/>
            </a:pPr>
            <a:r>
              <a:rPr lang="en-US" sz="2200" b="1" dirty="0"/>
              <a:t>Document well (</a:t>
            </a:r>
            <a:r>
              <a:rPr lang="ar-IQ" sz="2200" b="1" dirty="0"/>
              <a:t>توثيق جيد</a:t>
            </a:r>
            <a:r>
              <a:rPr lang="en-US" sz="2200" b="1" dirty="0"/>
              <a:t>):</a:t>
            </a:r>
            <a:r>
              <a:rPr lang="en-US" sz="2200" dirty="0"/>
              <a:t> What adds value to the work you do is what you record and capture. Review these notes regularly to see if you missed something.</a:t>
            </a:r>
          </a:p>
          <a:p>
            <a:pPr marL="285750" indent="-285750" algn="just">
              <a:lnSpc>
                <a:spcPct val="100000"/>
              </a:lnSpc>
              <a:spcBef>
                <a:spcPts val="600"/>
              </a:spcBef>
              <a:buFont typeface="Wingdings" panose="05000000000000000000" pitchFamily="2" charset="2"/>
              <a:buChar char="q"/>
            </a:pPr>
            <a:r>
              <a:rPr lang="en-US" sz="2200" b="1" dirty="0"/>
              <a:t>Be detailed (</a:t>
            </a:r>
            <a:r>
              <a:rPr lang="ar-IQ" sz="2200" b="1" dirty="0"/>
              <a:t>كُن مُفصِلاً</a:t>
            </a:r>
            <a:r>
              <a:rPr lang="en-US" sz="2200" b="1" dirty="0"/>
              <a:t>):</a:t>
            </a:r>
            <a:r>
              <a:rPr lang="en-US" sz="2200" dirty="0"/>
              <a:t> Sometimes it is the littlest things that can make the biggest difference. Your skills as an observer will come into play here.</a:t>
            </a:r>
          </a:p>
          <a:p>
            <a:pPr marL="285750" indent="-285750" algn="just">
              <a:lnSpc>
                <a:spcPct val="100000"/>
              </a:lnSpc>
              <a:spcBef>
                <a:spcPts val="600"/>
              </a:spcBef>
              <a:buFont typeface="Wingdings" panose="05000000000000000000" pitchFamily="2" charset="2"/>
              <a:buChar char="q"/>
            </a:pPr>
            <a:r>
              <a:rPr lang="en-US" sz="2200" b="1" dirty="0"/>
              <a:t>Be networked (</a:t>
            </a:r>
            <a:r>
              <a:rPr lang="ar-IQ" sz="2200" b="1" dirty="0"/>
              <a:t>كُن مطلعاً</a:t>
            </a:r>
            <a:r>
              <a:rPr lang="en-US" sz="2200" b="1" dirty="0"/>
              <a:t>):</a:t>
            </a:r>
            <a:r>
              <a:rPr lang="en-US" sz="2200" dirty="0"/>
              <a:t> Who else is doing similar work? What have they been finding? What are those in adjacent spaces discovering?</a:t>
            </a:r>
          </a:p>
          <a:p>
            <a:pPr marL="285750" indent="-285750" algn="just">
              <a:lnSpc>
                <a:spcPct val="100000"/>
              </a:lnSpc>
              <a:spcBef>
                <a:spcPts val="600"/>
              </a:spcBef>
              <a:buFont typeface="Wingdings" panose="05000000000000000000" pitchFamily="2" charset="2"/>
              <a:buChar char="q"/>
            </a:pPr>
            <a:r>
              <a:rPr lang="en-US" sz="2200" b="1" dirty="0"/>
              <a:t>Be a voracious reader (</a:t>
            </a:r>
            <a:r>
              <a:rPr lang="ar-IQ" sz="2200" b="1" dirty="0"/>
              <a:t>كُن قارئً نهماً</a:t>
            </a:r>
            <a:r>
              <a:rPr lang="en-US" sz="2200" b="1" dirty="0"/>
              <a:t>):</a:t>
            </a:r>
            <a:r>
              <a:rPr lang="en-US" sz="2200" dirty="0"/>
              <a:t> Keeping up in your field is important. Look for connections. Also explore unrelated fields to see what additional thoughts this sparks.</a:t>
            </a:r>
            <a:endParaRPr lang="ar-IQ" sz="2200"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5</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55803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a:r>
              <a:rPr lang="en-US" sz="3600" b="1" dirty="0"/>
              <a:t>Qualities of a Good Researcher</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285750" indent="-285750" algn="just">
              <a:lnSpc>
                <a:spcPct val="100000"/>
              </a:lnSpc>
              <a:spcBef>
                <a:spcPts val="600"/>
              </a:spcBef>
              <a:buFont typeface="Wingdings" panose="05000000000000000000" pitchFamily="2" charset="2"/>
              <a:buChar char="q"/>
            </a:pPr>
            <a:r>
              <a:rPr lang="en-US" sz="2200" b="1" dirty="0"/>
              <a:t>Recognize patterns and trends:</a:t>
            </a:r>
            <a:r>
              <a:rPr lang="en-US" sz="2200" dirty="0"/>
              <a:t> this can help uncover elements that might not have been evident early on.</a:t>
            </a:r>
          </a:p>
          <a:p>
            <a:pPr marL="285750" indent="-285750" algn="just">
              <a:lnSpc>
                <a:spcPct val="100000"/>
              </a:lnSpc>
              <a:spcBef>
                <a:spcPts val="600"/>
              </a:spcBef>
              <a:buFont typeface="Wingdings" panose="05000000000000000000" pitchFamily="2" charset="2"/>
              <a:buChar char="q"/>
            </a:pPr>
            <a:r>
              <a:rPr lang="en-US" sz="2200" b="1" dirty="0"/>
              <a:t>View failure as your friends:</a:t>
            </a:r>
            <a:r>
              <a:rPr lang="en-US" sz="2200" dirty="0"/>
              <a:t> getting it right on the first try is often not possible. What can you learn from attempts that were unsuccessful?</a:t>
            </a:r>
          </a:p>
          <a:p>
            <a:pPr marL="285750" indent="-285750" algn="just">
              <a:lnSpc>
                <a:spcPct val="100000"/>
              </a:lnSpc>
              <a:spcBef>
                <a:spcPts val="600"/>
              </a:spcBef>
              <a:buFont typeface="Wingdings" panose="05000000000000000000" pitchFamily="2" charset="2"/>
              <a:buChar char="q"/>
            </a:pPr>
            <a:r>
              <a:rPr lang="en-US" sz="2200" b="1" dirty="0"/>
              <a:t>Be persistent (</a:t>
            </a:r>
            <a:r>
              <a:rPr lang="ar-IQ" sz="2200" b="1" dirty="0"/>
              <a:t>ان تكون مستمراً</a:t>
            </a:r>
            <a:r>
              <a:rPr lang="en-US" sz="2200" b="1" dirty="0"/>
              <a:t>):</a:t>
            </a:r>
            <a:r>
              <a:rPr lang="en-US" sz="2200" dirty="0"/>
              <a:t> Research is a journey with ups and downs. Having the ability to continue through the barriers and obstacles along the way will help you stay the course.</a:t>
            </a:r>
            <a:endParaRPr lang="ar-IQ" sz="2200" dirty="0"/>
          </a:p>
          <a:p>
            <a:pPr marL="285750" indent="-285750" algn="just">
              <a:lnSpc>
                <a:spcPct val="100000"/>
              </a:lnSpc>
              <a:spcBef>
                <a:spcPts val="600"/>
              </a:spcBef>
              <a:buFont typeface="Wingdings" panose="05000000000000000000" pitchFamily="2" charset="2"/>
              <a:buChar char="q"/>
            </a:pPr>
            <a:r>
              <a:rPr lang="en-US" sz="2200" b="1" dirty="0"/>
              <a:t>Prudence</a:t>
            </a:r>
            <a:r>
              <a:rPr lang="ar-IQ" sz="2200" b="1" dirty="0"/>
              <a:t> </a:t>
            </a:r>
            <a:r>
              <a:rPr lang="en-US" sz="2200" b="1" dirty="0"/>
              <a:t>(</a:t>
            </a:r>
            <a:r>
              <a:rPr lang="ar-IQ" sz="2200" b="1" dirty="0"/>
              <a:t>الحكمة</a:t>
            </a:r>
            <a:r>
              <a:rPr lang="en-US" sz="2200" b="1" dirty="0"/>
              <a:t>):</a:t>
            </a:r>
            <a:r>
              <a:rPr lang="ar-IQ" sz="2200" b="1" dirty="0"/>
              <a:t> </a:t>
            </a:r>
            <a:r>
              <a:rPr lang="en-US" sz="2200" dirty="0"/>
              <a:t>A researcher uses the 4M’s (Man, Money, Materials &amp; Machinery) effectively and economically. </a:t>
            </a:r>
            <a:endParaRPr lang="ar-IQ" sz="2200" dirty="0"/>
          </a:p>
          <a:p>
            <a:pPr marL="285750" indent="-285750" algn="just">
              <a:lnSpc>
                <a:spcPct val="100000"/>
              </a:lnSpc>
              <a:spcBef>
                <a:spcPts val="600"/>
              </a:spcBef>
              <a:buFont typeface="Wingdings" panose="05000000000000000000" pitchFamily="2" charset="2"/>
              <a:buChar char="q"/>
            </a:pPr>
            <a:r>
              <a:rPr lang="en-US" sz="2200" b="1" dirty="0"/>
              <a:t>Intellectual Honesty</a:t>
            </a:r>
            <a:r>
              <a:rPr lang="ar-IQ" sz="2200" b="1" dirty="0"/>
              <a:t> </a:t>
            </a:r>
            <a:r>
              <a:rPr lang="en-US" sz="2200" b="1" dirty="0"/>
              <a:t>(</a:t>
            </a:r>
            <a:r>
              <a:rPr lang="ar-IQ" sz="2200" b="1" dirty="0"/>
              <a:t>الصدق الفكري</a:t>
            </a:r>
            <a:r>
              <a:rPr lang="en-US" sz="2200" b="1" dirty="0"/>
              <a:t>): </a:t>
            </a:r>
            <a:r>
              <a:rPr lang="en-US" sz="2200" dirty="0"/>
              <a:t>A researcher’s success and failure depends on his honest collection of data and its interpretation. </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6</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51188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a:r>
              <a:rPr lang="en-US" sz="3600" b="1" dirty="0"/>
              <a:t>More qualities of a good researcher</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457200" indent="-457200" algn="just">
              <a:lnSpc>
                <a:spcPct val="100000"/>
              </a:lnSpc>
              <a:spcBef>
                <a:spcPts val="600"/>
              </a:spcBef>
              <a:buFont typeface="+mj-lt"/>
              <a:buAutoNum type="arabicPeriod"/>
            </a:pPr>
            <a:r>
              <a:rPr lang="en-US" sz="2200" dirty="0">
                <a:latin typeface="+mj-lt"/>
              </a:rPr>
              <a:t>The researcher should be a votary (</a:t>
            </a:r>
            <a:r>
              <a:rPr lang="ar-IQ" sz="2200" dirty="0">
                <a:latin typeface="+mj-lt"/>
              </a:rPr>
              <a:t>محب</a:t>
            </a:r>
            <a:r>
              <a:rPr lang="en-US" sz="2200" dirty="0">
                <a:latin typeface="+mj-lt"/>
              </a:rPr>
              <a:t>) of truth, truth should be his goal. </a:t>
            </a:r>
            <a:endParaRPr lang="ar-IQ" sz="2200" dirty="0">
              <a:latin typeface="+mj-lt"/>
            </a:endParaRPr>
          </a:p>
          <a:p>
            <a:pPr marL="457200" indent="-457200" algn="just">
              <a:lnSpc>
                <a:spcPct val="100000"/>
              </a:lnSpc>
              <a:spcBef>
                <a:spcPts val="600"/>
              </a:spcBef>
              <a:buFont typeface="+mj-lt"/>
              <a:buAutoNum type="arabicPeriod"/>
            </a:pPr>
            <a:r>
              <a:rPr lang="en-US" sz="2200" dirty="0">
                <a:latin typeface="+mj-lt"/>
              </a:rPr>
              <a:t>The researcher should be capable of gathering accurate and in-depth information from the respondents. </a:t>
            </a:r>
          </a:p>
          <a:p>
            <a:pPr marL="457200" indent="-457200" algn="just">
              <a:lnSpc>
                <a:spcPct val="100000"/>
              </a:lnSpc>
              <a:spcBef>
                <a:spcPts val="600"/>
              </a:spcBef>
              <a:buFont typeface="+mj-lt"/>
              <a:buAutoNum type="arabicPeriod"/>
            </a:pPr>
            <a:r>
              <a:rPr lang="en-US" sz="2200" dirty="0">
                <a:latin typeface="+mj-lt"/>
              </a:rPr>
              <a:t>The researcher should be a keen observer (</a:t>
            </a:r>
            <a:r>
              <a:rPr lang="ar-IQ" sz="2200" dirty="0">
                <a:latin typeface="+mj-lt"/>
              </a:rPr>
              <a:t>متحمس او حريص</a:t>
            </a:r>
            <a:r>
              <a:rPr lang="en-US" sz="2200" dirty="0">
                <a:latin typeface="+mj-lt"/>
              </a:rPr>
              <a:t>) of the phenomena and should not be satisfied with approximates. </a:t>
            </a:r>
          </a:p>
          <a:p>
            <a:pPr marL="457200" indent="-457200" algn="just">
              <a:lnSpc>
                <a:spcPct val="100000"/>
              </a:lnSpc>
              <a:spcBef>
                <a:spcPts val="600"/>
              </a:spcBef>
              <a:buFont typeface="+mj-lt"/>
              <a:buAutoNum type="arabicPeriod"/>
            </a:pPr>
            <a:r>
              <a:rPr lang="en-US" sz="2200" dirty="0">
                <a:latin typeface="+mj-lt"/>
              </a:rPr>
              <a:t>The researcher should always maintain precision and must try to avoid unnecessary detail. </a:t>
            </a:r>
          </a:p>
          <a:p>
            <a:pPr marL="457200" indent="-457200" algn="just">
              <a:lnSpc>
                <a:spcPct val="100000"/>
              </a:lnSpc>
              <a:spcBef>
                <a:spcPts val="600"/>
              </a:spcBef>
              <a:buFont typeface="+mj-lt"/>
              <a:buAutoNum type="arabicPeriod"/>
            </a:pPr>
            <a:r>
              <a:rPr lang="en-US" sz="2200" dirty="0">
                <a:latin typeface="+mj-lt"/>
              </a:rPr>
              <a:t>The researcher must analyze and interpret the collected information with a positive spirit and in the proper sense, not with standing his personal requirement or benefit. </a:t>
            </a:r>
            <a:endParaRPr lang="ar-IQ" sz="2200" dirty="0">
              <a:latin typeface="+mj-lt"/>
            </a:endParaRP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7</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7760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991897" cy="814215"/>
          </a:xfrm>
        </p:spPr>
        <p:txBody>
          <a:bodyPr>
            <a:normAutofit/>
          </a:bodyPr>
          <a:lstStyle/>
          <a:p>
            <a:pPr algn="ctr"/>
            <a:r>
              <a:rPr lang="en-US" sz="3600" b="1" dirty="0"/>
              <a:t>More qualities of a good researcher</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457200" indent="-457200" algn="just">
              <a:lnSpc>
                <a:spcPct val="100000"/>
              </a:lnSpc>
              <a:spcBef>
                <a:spcPts val="600"/>
              </a:spcBef>
              <a:buFont typeface="+mj-lt"/>
              <a:buAutoNum type="arabicPeriod" startAt="6"/>
            </a:pPr>
            <a:r>
              <a:rPr lang="en-US" sz="2200" dirty="0">
                <a:latin typeface="+mj-lt"/>
              </a:rPr>
              <a:t>The researcher should be able to utilize his time properly in a balanced manner. </a:t>
            </a:r>
            <a:endParaRPr lang="ar-IQ" sz="2200" dirty="0">
              <a:latin typeface="+mj-lt"/>
            </a:endParaRPr>
          </a:p>
          <a:p>
            <a:pPr marL="342900" indent="-342900" algn="just">
              <a:lnSpc>
                <a:spcPct val="100000"/>
              </a:lnSpc>
              <a:spcBef>
                <a:spcPts val="600"/>
              </a:spcBef>
              <a:buFont typeface="+mj-lt"/>
              <a:buAutoNum type="arabicPeriod" startAt="6"/>
            </a:pPr>
            <a:r>
              <a:rPr lang="en-US" sz="2200" dirty="0">
                <a:latin typeface="+mj-lt"/>
              </a:rPr>
              <a:t>The researcher should be conceptually clear. He should use the terms uniformly and appropriately. Otherwise, his whole exercise will be defective. </a:t>
            </a:r>
            <a:endParaRPr lang="ar-IQ" sz="2200" dirty="0">
              <a:latin typeface="+mj-lt"/>
            </a:endParaRPr>
          </a:p>
          <a:p>
            <a:pPr algn="just">
              <a:buFont typeface="+mj-lt"/>
              <a:buAutoNum type="arabicPeriod" startAt="6"/>
            </a:pPr>
            <a:r>
              <a:rPr lang="en-US" sz="2200" dirty="0">
                <a:latin typeface="+mj-lt"/>
              </a:rPr>
              <a:t>The researcher should not only be careful in selecting the research tools but also properly trained so as to use these tools to procure reliable and valid data. </a:t>
            </a:r>
            <a:endParaRPr lang="ar-IQ" sz="2200" dirty="0">
              <a:latin typeface="+mj-lt"/>
            </a:endParaRPr>
          </a:p>
          <a:p>
            <a:pPr algn="just">
              <a:buFont typeface="+mj-lt"/>
              <a:buAutoNum type="arabicPeriod" startAt="6"/>
            </a:pPr>
            <a:r>
              <a:rPr lang="en-US" sz="2200" dirty="0">
                <a:latin typeface="+mj-lt"/>
              </a:rPr>
              <a:t>Awareness of the possible drawbacks and shortcomings of research is very essential on the part of a good researcher. By knowing it before, the researcher may try to minimize such problems, although it is well high impossible to claim complete perfection of a research work. </a:t>
            </a:r>
          </a:p>
          <a:p>
            <a:pPr algn="just">
              <a:buFont typeface="+mj-lt"/>
              <a:buAutoNum type="arabicPeriod" startAt="6"/>
            </a:pPr>
            <a:r>
              <a:rPr lang="en-US" sz="2200" dirty="0">
                <a:latin typeface="+mj-lt"/>
              </a:rPr>
              <a:t> A good researcher will always be well behaved and well clad. </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8</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8431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F8FE07-5C52-45BA-ABE3-997299284AD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4412" y="1193800"/>
            <a:ext cx="7934960" cy="4470400"/>
          </a:xfrm>
        </p:spPr>
      </p:pic>
    </p:spTree>
    <p:extLst>
      <p:ext uri="{BB962C8B-B14F-4D97-AF65-F5344CB8AC3E}">
        <p14:creationId xmlns:p14="http://schemas.microsoft.com/office/powerpoint/2010/main" val="4057128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570</TotalTime>
  <Words>1129</Words>
  <Application>Microsoft Office PowerPoint</Application>
  <PresentationFormat>Custom</PresentationFormat>
  <Paragraphs>53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Amerigo BT</vt:lpstr>
      <vt:lpstr>Arial</vt:lpstr>
      <vt:lpstr>Arial Black</vt:lpstr>
      <vt:lpstr>Century Gothic</vt:lpstr>
      <vt:lpstr>Times New Roman</vt:lpstr>
      <vt:lpstr>Wingdings</vt:lpstr>
      <vt:lpstr>Class open house presentation</vt:lpstr>
      <vt:lpstr>Research Methodology M.Sc. Degree 2021-2022  Prof.Dr. Abbas H. Alasadi Email : abbashh2002@gmail.com  University of Basrah College of Information Technology Computer Information System Department </vt:lpstr>
      <vt:lpstr>Criteria of Good Research</vt:lpstr>
      <vt:lpstr>Requirements of a Good Research</vt:lpstr>
      <vt:lpstr>Qualities of a Good Researcher</vt:lpstr>
      <vt:lpstr>Qualities of a Good Researcher</vt:lpstr>
      <vt:lpstr>Qualities of a Good Researcher</vt:lpstr>
      <vt:lpstr>More qualities of a good researcher</vt:lpstr>
      <vt:lpstr>More qualities of a good researcher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 M.Sc. Degree 2021-2022  Prof.Dr. Abbas H. Alasadi Email : abbashh2002@gmail.com  University of Basrah College of Information Technology Computer Information System Department</dc:title>
  <dc:creator>jk</dc:creator>
  <cp:lastModifiedBy>jk</cp:lastModifiedBy>
  <cp:revision>39</cp:revision>
  <dcterms:created xsi:type="dcterms:W3CDTF">2022-01-31T14:42:22Z</dcterms:created>
  <dcterms:modified xsi:type="dcterms:W3CDTF">2022-03-07T05:32:40Z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